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7" r:id="rId1"/>
  </p:sldMasterIdLst>
  <p:notesMasterIdLst>
    <p:notesMasterId r:id="rId18"/>
  </p:notesMasterIdLst>
  <p:handoutMasterIdLst>
    <p:handoutMasterId r:id="rId19"/>
  </p:handoutMasterIdLst>
  <p:sldIdLst>
    <p:sldId id="270" r:id="rId2"/>
    <p:sldId id="309" r:id="rId3"/>
    <p:sldId id="271" r:id="rId4"/>
    <p:sldId id="300" r:id="rId5"/>
    <p:sldId id="287" r:id="rId6"/>
    <p:sldId id="301" r:id="rId7"/>
    <p:sldId id="291" r:id="rId8"/>
    <p:sldId id="306" r:id="rId9"/>
    <p:sldId id="293" r:id="rId10"/>
    <p:sldId id="294" r:id="rId11"/>
    <p:sldId id="295" r:id="rId12"/>
    <p:sldId id="305" r:id="rId13"/>
    <p:sldId id="296" r:id="rId14"/>
    <p:sldId id="303" r:id="rId15"/>
    <p:sldId id="308" r:id="rId16"/>
    <p:sldId id="297" r:id="rId17"/>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09"/>
    <a:srgbClr val="FF6600"/>
    <a:srgbClr val="FF6F0D"/>
    <a:srgbClr val="FF7111"/>
    <a:srgbClr val="FBC215"/>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718" autoAdjust="0"/>
  </p:normalViewPr>
  <p:slideViewPr>
    <p:cSldViewPr snapToObjects="1">
      <p:cViewPr varScale="1">
        <p:scale>
          <a:sx n="105" d="100"/>
          <a:sy n="105" d="100"/>
        </p:scale>
        <p:origin x="10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976688" y="0"/>
            <a:ext cx="304165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2859E47-4C2C-4865-85B0-516B9D500ECB}" type="datetimeFigureOut">
              <a:rPr lang="en-US" altLang="en-US"/>
              <a:pPr>
                <a:defRPr/>
              </a:pPr>
              <a:t>7/26/2023</a:t>
            </a:fld>
            <a:endParaRPr lang="en-US" altLang="en-US"/>
          </a:p>
        </p:txBody>
      </p:sp>
      <p:sp>
        <p:nvSpPr>
          <p:cNvPr id="4" name="Footer Placeholder 3"/>
          <p:cNvSpPr>
            <a:spLocks noGrp="1"/>
          </p:cNvSpPr>
          <p:nvPr>
            <p:ph type="ftr" sz="quarter" idx="2"/>
          </p:nvPr>
        </p:nvSpPr>
        <p:spPr>
          <a:xfrm>
            <a:off x="0" y="8839200"/>
            <a:ext cx="3041650" cy="466725"/>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0079AF6-76F9-4C25-B745-B9A1FEE3C2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6688" y="0"/>
            <a:ext cx="304165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28DF0A3-0077-49CC-8E0D-ECFFC896A1F2}" type="datetimeFigureOut">
              <a:rPr lang="en-US" altLang="en-US"/>
              <a:pPr>
                <a:defRPr/>
              </a:pPr>
              <a:t>7/26/2023</a:t>
            </a:fld>
            <a:endParaRPr lang="en-US" alt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ED2090-CB1E-4FB4-BE0B-8BE3739417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FB8FE33A-F649-417B-A381-16A4AB6868F3}" type="datetimeFigureOut">
              <a:rPr lang="en-US" altLang="en-US" smtClean="0"/>
              <a:pPr>
                <a:defRPr/>
              </a:pPr>
              <a:t>7/26/2023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88FDD934-4062-4277-9009-6C9DB8CA032C}" type="slidenum">
              <a:rPr lang="en-US" altLang="en-US" smtClean="0"/>
              <a:pPr>
                <a:defRPr/>
              </a:pPr>
              <a:t>‹#›</a:t>
            </a:fld>
            <a:endParaRPr lang="en-US" altLang="en-US"/>
          </a:p>
        </p:txBody>
      </p:sp>
    </p:spTree>
    <p:extLst>
      <p:ext uri="{BB962C8B-B14F-4D97-AF65-F5344CB8AC3E}">
        <p14:creationId xmlns:p14="http://schemas.microsoft.com/office/powerpoint/2010/main" val="21725751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B24F7B9-96E0-4234-808B-FF7E06F9F3E5}" type="datetimeFigureOut">
              <a:rPr lang="en-US" altLang="en-US" smtClean="0"/>
              <a:pPr>
                <a:defRPr/>
              </a:pPr>
              <a:t>7/26/2023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5A4B9A8-9DD4-4ECC-BD5E-80F2DB43CB86}" type="slidenum">
              <a:rPr lang="en-US" altLang="en-US" smtClean="0"/>
              <a:pPr>
                <a:defRPr/>
              </a:pPr>
              <a:t>‹#›</a:t>
            </a:fld>
            <a:endParaRPr lang="en-US" altLang="en-US"/>
          </a:p>
        </p:txBody>
      </p:sp>
    </p:spTree>
    <p:extLst>
      <p:ext uri="{BB962C8B-B14F-4D97-AF65-F5344CB8AC3E}">
        <p14:creationId xmlns:p14="http://schemas.microsoft.com/office/powerpoint/2010/main" val="328469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6C5B68F-7E6E-4729-94EB-4A21B53FBC72}" type="datetimeFigureOut">
              <a:rPr lang="en-US" altLang="en-US" smtClean="0"/>
              <a:pPr>
                <a:defRPr/>
              </a:pPr>
              <a:t>7/26/2023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6CA82E-D58C-4936-8CE2-D5E84D0FD8CB}" type="slidenum">
              <a:rPr lang="en-US" altLang="en-US" smtClean="0"/>
              <a:pPr>
                <a:defRPr/>
              </a:pPr>
              <a:t>‹#›</a:t>
            </a:fld>
            <a:endParaRPr lang="en-US" altLang="en-US"/>
          </a:p>
        </p:txBody>
      </p:sp>
    </p:spTree>
    <p:extLst>
      <p:ext uri="{BB962C8B-B14F-4D97-AF65-F5344CB8AC3E}">
        <p14:creationId xmlns:p14="http://schemas.microsoft.com/office/powerpoint/2010/main" val="261384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5D1C6B6-832A-48E5-BBFB-B18693EE0C07}" type="datetimeFigureOut">
              <a:rPr lang="en-US" altLang="en-US" smtClean="0"/>
              <a:pPr>
                <a:defRPr/>
              </a:pPr>
              <a:t>7/26/2023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8EEB81-56CE-4229-BA91-E330346D1F8B}" type="slidenum">
              <a:rPr lang="en-US" altLang="en-US" smtClean="0"/>
              <a:pPr>
                <a:defRPr/>
              </a:pPr>
              <a:t>‹#›</a:t>
            </a:fld>
            <a:endParaRPr lang="en-US" altLang="en-US"/>
          </a:p>
        </p:txBody>
      </p:sp>
    </p:spTree>
    <p:extLst>
      <p:ext uri="{BB962C8B-B14F-4D97-AF65-F5344CB8AC3E}">
        <p14:creationId xmlns:p14="http://schemas.microsoft.com/office/powerpoint/2010/main" val="307047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9E1C688C-38EC-4352-907B-2E5A2A4CC82D}" type="datetimeFigureOut">
              <a:rPr lang="en-US" altLang="en-US" smtClean="0"/>
              <a:pPr>
                <a:defRPr/>
              </a:pPr>
              <a:t>7/26/2023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BD36C160-E387-4D6A-B491-3237D58DB3E1}" type="slidenum">
              <a:rPr lang="en-US" altLang="en-US" smtClean="0"/>
              <a:pPr>
                <a:defRPr/>
              </a:pPr>
              <a:t>‹#›</a:t>
            </a:fld>
            <a:endParaRPr lang="en-US" altLang="en-US"/>
          </a:p>
        </p:txBody>
      </p:sp>
    </p:spTree>
    <p:extLst>
      <p:ext uri="{BB962C8B-B14F-4D97-AF65-F5344CB8AC3E}">
        <p14:creationId xmlns:p14="http://schemas.microsoft.com/office/powerpoint/2010/main" val="6789414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3F97B29C-0E36-4D31-AD1D-B65A46D4FC94}" type="datetimeFigureOut">
              <a:rPr lang="en-US" altLang="en-US" smtClean="0"/>
              <a:pPr>
                <a:defRPr/>
              </a:pPr>
              <a:t>7/26/2023</a:t>
            </a:fld>
            <a:endParaRPr lang="en-US" altLang="en-US"/>
          </a:p>
        </p:txBody>
      </p:sp>
      <p:sp>
        <p:nvSpPr>
          <p:cNvPr id="9" name="Footer Placeholder 8"/>
          <p:cNvSpPr>
            <a:spLocks noGrp="1"/>
          </p:cNvSpPr>
          <p:nvPr>
            <p:ph type="ftr" sz="quarter" idx="11"/>
          </p:nvPr>
        </p:nvSpPr>
        <p:spPr/>
        <p:txBody>
          <a:bodyPr/>
          <a:lstStyle/>
          <a:p>
            <a:pPr>
              <a:defRPr/>
            </a:pPr>
            <a:endParaRPr lang="en-US" altLang="en-US"/>
          </a:p>
        </p:txBody>
      </p:sp>
      <p:sp>
        <p:nvSpPr>
          <p:cNvPr id="10" name="Slide Number Placeholder 9"/>
          <p:cNvSpPr>
            <a:spLocks noGrp="1"/>
          </p:cNvSpPr>
          <p:nvPr>
            <p:ph type="sldNum" sz="quarter" idx="12"/>
          </p:nvPr>
        </p:nvSpPr>
        <p:spPr/>
        <p:txBody>
          <a:bodyPr/>
          <a:lstStyle/>
          <a:p>
            <a:pPr>
              <a:defRPr/>
            </a:pPr>
            <a:fld id="{E129EA76-9AED-4C4A-BAEB-B642D6695E69}" type="slidenum">
              <a:rPr lang="en-US" altLang="en-US" smtClean="0"/>
              <a:pPr>
                <a:defRPr/>
              </a:pPr>
              <a:t>‹#›</a:t>
            </a:fld>
            <a:endParaRPr lang="en-US" altLang="en-US"/>
          </a:p>
        </p:txBody>
      </p:sp>
    </p:spTree>
    <p:extLst>
      <p:ext uri="{BB962C8B-B14F-4D97-AF65-F5344CB8AC3E}">
        <p14:creationId xmlns:p14="http://schemas.microsoft.com/office/powerpoint/2010/main" val="134212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3F97B29C-0E36-4D31-AD1D-B65A46D4FC94}" type="datetimeFigureOut">
              <a:rPr lang="en-US" altLang="en-US" smtClean="0"/>
              <a:pPr>
                <a:defRPr/>
              </a:pPr>
              <a:t>7/26/2023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129EA76-9AED-4C4A-BAEB-B642D6695E69}" type="slidenum">
              <a:rPr lang="en-US" altLang="en-US" smtClean="0"/>
              <a:pPr>
                <a:defRPr/>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134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CCD0402B-2CE1-4703-83FE-A7ADADC8B495}" type="datetimeFigureOut">
              <a:rPr lang="en-US" altLang="en-US" smtClean="0"/>
              <a:pPr>
                <a:defRPr/>
              </a:pPr>
              <a:t>7/26/2023</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AAE18AE5-F710-4B33-985B-428366E45961}" type="slidenum">
              <a:rPr lang="en-US" altLang="en-US" smtClean="0"/>
              <a:pPr>
                <a:defRPr/>
              </a:pPr>
              <a:t>‹#›</a:t>
            </a:fld>
            <a:endParaRPr lang="en-US" altLang="en-US"/>
          </a:p>
        </p:txBody>
      </p:sp>
    </p:spTree>
    <p:extLst>
      <p:ext uri="{BB962C8B-B14F-4D97-AF65-F5344CB8AC3E}">
        <p14:creationId xmlns:p14="http://schemas.microsoft.com/office/powerpoint/2010/main" val="298515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BBA9451-CC23-4579-8116-0B23FE75864F}" type="datetimeFigureOut">
              <a:rPr lang="en-US" altLang="en-US" smtClean="0"/>
              <a:pPr>
                <a:defRPr/>
              </a:pPr>
              <a:t>7/26/2023</a:t>
            </a:fld>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CFB5AE4F-FD67-4A15-A732-4BDAFED8367D}" type="slidenum">
              <a:rPr lang="en-US" altLang="en-US" smtClean="0"/>
              <a:pPr>
                <a:defRPr/>
              </a:pPr>
              <a:t>‹#›</a:t>
            </a:fld>
            <a:endParaRPr lang="en-US" altLang="en-US"/>
          </a:p>
        </p:txBody>
      </p:sp>
    </p:spTree>
    <p:extLst>
      <p:ext uri="{BB962C8B-B14F-4D97-AF65-F5344CB8AC3E}">
        <p14:creationId xmlns:p14="http://schemas.microsoft.com/office/powerpoint/2010/main" val="299733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a:defRPr/>
            </a:pPr>
            <a:fld id="{98F6B731-275A-4932-84C3-9BE4BFC6F0D3}" type="datetimeFigureOut">
              <a:rPr lang="en-US" altLang="en-US" smtClean="0"/>
              <a:pPr>
                <a:defRPr/>
              </a:pPr>
              <a:t>7/26/2023</a:t>
            </a:fld>
            <a:endParaRPr lang="en-US" alt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ltLang="en-US"/>
          </a:p>
        </p:txBody>
      </p:sp>
      <p:sp>
        <p:nvSpPr>
          <p:cNvPr id="11" name="Slide Number Placeholder 10"/>
          <p:cNvSpPr>
            <a:spLocks noGrp="1"/>
          </p:cNvSpPr>
          <p:nvPr>
            <p:ph type="sldNum" sz="quarter" idx="12"/>
          </p:nvPr>
        </p:nvSpPr>
        <p:spPr/>
        <p:txBody>
          <a:bodyPr/>
          <a:lstStyle/>
          <a:p>
            <a:pPr>
              <a:defRPr/>
            </a:pPr>
            <a:fld id="{19BDE6CB-9061-4C98-8708-78EBBED206E1}" type="slidenum">
              <a:rPr lang="en-US" altLang="en-US" smtClean="0"/>
              <a:pPr>
                <a:defRPr/>
              </a:pPr>
              <a:t>‹#›</a:t>
            </a:fld>
            <a:endParaRPr lang="en-US" altLang="en-US"/>
          </a:p>
        </p:txBody>
      </p:sp>
    </p:spTree>
    <p:extLst>
      <p:ext uri="{BB962C8B-B14F-4D97-AF65-F5344CB8AC3E}">
        <p14:creationId xmlns:p14="http://schemas.microsoft.com/office/powerpoint/2010/main" val="412912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3F97B29C-0E36-4D31-AD1D-B65A46D4FC94}" type="datetimeFigureOut">
              <a:rPr lang="en-US" altLang="en-US" smtClean="0"/>
              <a:pPr>
                <a:defRPr/>
              </a:pPr>
              <a:t>7/26/2023</a:t>
            </a:fld>
            <a:endParaRPr lang="en-US" alt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ltLang="en-US"/>
          </a:p>
        </p:txBody>
      </p:sp>
      <p:sp>
        <p:nvSpPr>
          <p:cNvPr id="10" name="Slide Number Placeholder 9"/>
          <p:cNvSpPr>
            <a:spLocks noGrp="1"/>
          </p:cNvSpPr>
          <p:nvPr>
            <p:ph type="sldNum" sz="quarter" idx="12"/>
          </p:nvPr>
        </p:nvSpPr>
        <p:spPr/>
        <p:txBody>
          <a:bodyPr/>
          <a:lstStyle/>
          <a:p>
            <a:pPr>
              <a:defRPr/>
            </a:pPr>
            <a:fld id="{E129EA76-9AED-4C4A-BAEB-B642D6695E69}" type="slidenum">
              <a:rPr lang="en-US" altLang="en-US" smtClean="0"/>
              <a:pPr>
                <a:defRPr/>
              </a:pPr>
              <a:t>‹#›</a:t>
            </a:fld>
            <a:endParaRPr lang="en-US" altLang="en-US"/>
          </a:p>
        </p:txBody>
      </p:sp>
    </p:spTree>
    <p:extLst>
      <p:ext uri="{BB962C8B-B14F-4D97-AF65-F5344CB8AC3E}">
        <p14:creationId xmlns:p14="http://schemas.microsoft.com/office/powerpoint/2010/main" val="51600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3F97B29C-0E36-4D31-AD1D-B65A46D4FC94}" type="datetimeFigureOut">
              <a:rPr lang="en-US" altLang="en-US" smtClean="0"/>
              <a:pPr>
                <a:defRPr/>
              </a:pPr>
              <a:t>7/26/2023</a:t>
            </a:fld>
            <a:endParaRPr lang="en-US" alt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lt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E129EA76-9AED-4C4A-BAEB-B642D6695E69}" type="slidenum">
              <a:rPr lang="en-US" altLang="en-US" smtClean="0"/>
              <a:pPr>
                <a:defRPr/>
              </a:pPr>
              <a:t>‹#›</a:t>
            </a:fld>
            <a:endParaRPr lang="en-US" altLang="en-US"/>
          </a:p>
        </p:txBody>
      </p:sp>
    </p:spTree>
    <p:extLst>
      <p:ext uri="{BB962C8B-B14F-4D97-AF65-F5344CB8AC3E}">
        <p14:creationId xmlns:p14="http://schemas.microsoft.com/office/powerpoint/2010/main" val="1167084182"/>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punj.edu/mercer" TargetMode="External"/><Relationship Id="rId2" Type="http://schemas.openxmlformats.org/officeDocument/2006/relationships/hyperlink" Target="https://www.wpunj.edu/mercer/undergraduate-tui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ilesj@wpunj.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punj.edu/merc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ercer@wpunj.edu" TargetMode="External"/><Relationship Id="rId2" Type="http://schemas.openxmlformats.org/officeDocument/2006/relationships/hyperlink" Target="http://www.wpunj.edu/mercer" TargetMode="External"/><Relationship Id="rId1" Type="http://schemas.openxmlformats.org/officeDocument/2006/relationships/slideLayout" Target="../slideLayouts/slideLayout2.xml"/><Relationship Id="rId4" Type="http://schemas.openxmlformats.org/officeDocument/2006/relationships/hyperlink" Target="mailto:noonanp@wpunj.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wpunj.edu/merc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225" y="1806575"/>
            <a:ext cx="7124700" cy="4052888"/>
          </a:xfrm>
        </p:spPr>
        <p:txBody>
          <a:bodyPr rtlCol="0">
            <a:normAutofit/>
          </a:bodyPr>
          <a:lstStyle/>
          <a:p>
            <a:pPr marL="0" indent="0" eaLnBrk="1" fontAlgn="auto" hangingPunct="1">
              <a:spcAft>
                <a:spcPts val="0"/>
              </a:spcAft>
              <a:buFont typeface="Arial" panose="020B0604020202020204" pitchFamily="34" charset="0"/>
              <a:buNone/>
              <a:defRPr/>
            </a:pPr>
            <a:endParaRPr lang="en-US" dirty="0" smtClean="0"/>
          </a:p>
          <a:p>
            <a:pPr marL="0" indent="0" algn="ctr" eaLnBrk="1" fontAlgn="auto" hangingPunct="1">
              <a:spcAft>
                <a:spcPts val="0"/>
              </a:spcAft>
              <a:buFont typeface="Arial" panose="020B0604020202020204" pitchFamily="34" charset="0"/>
              <a:buNone/>
              <a:defRPr/>
            </a:pPr>
            <a:r>
              <a:rPr lang="en-US" dirty="0" smtClean="0"/>
              <a:t>	</a:t>
            </a:r>
            <a:r>
              <a:rPr lang="en-US" sz="4000" b="1" dirty="0" smtClean="0">
                <a:latin typeface="Bodoni MT" panose="02070603080606020203" pitchFamily="18" charset="0"/>
              </a:rPr>
              <a:t>W</a:t>
            </a:r>
            <a:r>
              <a:rPr lang="en-US" b="1" dirty="0" smtClean="0">
                <a:latin typeface="Bodoni MT" panose="02070603080606020203" pitchFamily="18" charset="0"/>
              </a:rPr>
              <a:t>ILLIAM </a:t>
            </a:r>
            <a:r>
              <a:rPr lang="en-US" sz="4000" b="1" dirty="0" smtClean="0">
                <a:latin typeface="Bodoni MT" panose="02070603080606020203" pitchFamily="18" charset="0"/>
              </a:rPr>
              <a:t>P</a:t>
            </a:r>
            <a:r>
              <a:rPr lang="en-US" b="1" dirty="0" smtClean="0">
                <a:latin typeface="Bodoni MT" panose="02070603080606020203" pitchFamily="18" charset="0"/>
              </a:rPr>
              <a:t>ATERSON </a:t>
            </a:r>
            <a:r>
              <a:rPr lang="en-US" sz="4000" b="1" dirty="0" smtClean="0">
                <a:latin typeface="Bodoni MT" panose="02070603080606020203" pitchFamily="18" charset="0"/>
              </a:rPr>
              <a:t>U</a:t>
            </a:r>
            <a:r>
              <a:rPr lang="en-US" b="1" dirty="0" smtClean="0">
                <a:latin typeface="Bodoni MT" panose="02070603080606020203" pitchFamily="18" charset="0"/>
              </a:rPr>
              <a:t>NIVERSITY </a:t>
            </a:r>
          </a:p>
          <a:p>
            <a:pPr marL="0" indent="0" eaLnBrk="1" fontAlgn="auto" hangingPunct="1">
              <a:spcAft>
                <a:spcPts val="0"/>
              </a:spcAft>
              <a:buFont typeface="Arial" panose="020B0604020202020204" pitchFamily="34" charset="0"/>
              <a:buNone/>
              <a:defRPr/>
            </a:pPr>
            <a:endParaRPr lang="en-US" b="1" dirty="0" smtClean="0">
              <a:solidFill>
                <a:schemeClr val="accent6">
                  <a:lumMod val="75000"/>
                </a:schemeClr>
              </a:solidFill>
              <a:latin typeface="Bodoni MT" panose="02070603080606020203" pitchFamily="18" charset="0"/>
            </a:endParaRPr>
          </a:p>
          <a:p>
            <a:pPr marL="0" indent="0" eaLnBrk="1" fontAlgn="auto" hangingPunct="1">
              <a:spcAft>
                <a:spcPts val="0"/>
              </a:spcAft>
              <a:buFont typeface="Arial" panose="020B0604020202020204" pitchFamily="34" charset="0"/>
              <a:buNone/>
              <a:defRPr/>
            </a:pPr>
            <a:endParaRPr lang="en-US" dirty="0" smtClean="0"/>
          </a:p>
        </p:txBody>
      </p:sp>
      <p:sp>
        <p:nvSpPr>
          <p:cNvPr id="4" name="Rectangle 3"/>
          <p:cNvSpPr/>
          <p:nvPr/>
        </p:nvSpPr>
        <p:spPr>
          <a:xfrm>
            <a:off x="1175937" y="2864701"/>
            <a:ext cx="7086600" cy="1569660"/>
          </a:xfrm>
          <a:prstGeom prst="rect">
            <a:avLst/>
          </a:prstGeom>
          <a:noFill/>
        </p:spPr>
        <p:txBody>
          <a:bodyPr>
            <a:spAutoFit/>
          </a:bodyPr>
          <a:lstStyle/>
          <a:p>
            <a:pPr algn="ctr" eaLnBrk="1" hangingPunct="1">
              <a:defRPr/>
            </a:pPr>
            <a:r>
              <a:rPr lang="en-US" sz="9600" b="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charset="0"/>
              </a:rPr>
              <a:t>WELCOME</a:t>
            </a:r>
          </a:p>
        </p:txBody>
      </p:sp>
      <p:pic>
        <p:nvPicPr>
          <p:cNvPr id="5" name="Picture 4" descr="wp-logo.gif"/>
          <p:cNvPicPr>
            <a:picLocks noChangeAspect="1"/>
          </p:cNvPicPr>
          <p:nvPr/>
        </p:nvPicPr>
        <p:blipFill>
          <a:blip r:embed="rId2">
            <a:lum bright="100000" contrast="12000"/>
          </a:blip>
          <a:srcRect/>
          <a:stretch>
            <a:fillRect/>
          </a:stretch>
        </p:blipFill>
        <p:spPr bwMode="auto">
          <a:xfrm>
            <a:off x="3429000" y="152400"/>
            <a:ext cx="2286000" cy="2286000"/>
          </a:xfrm>
          <a:prstGeom prst="rect">
            <a:avLst/>
          </a:prstGeom>
          <a:noFill/>
          <a:ln>
            <a:noFill/>
          </a:ln>
          <a:effectLst>
            <a:outerShdw blurRad="63500" dist="38100" dir="8100000"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2547537" y="4438812"/>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en-US" altLang="en-US" sz="3200" b="1" dirty="0" smtClean="0">
                <a:solidFill>
                  <a:schemeClr val="bg1"/>
                </a:solidFill>
                <a:latin typeface="Cambria" panose="02040503050406030204" pitchFamily="18" charset="0"/>
              </a:rPr>
              <a:t>Together, we’ll do this</a:t>
            </a:r>
            <a:endParaRPr lang="en-US" altLang="en-US" sz="3200" b="1" dirty="0">
              <a:solidFill>
                <a:schemeClr val="bg1"/>
              </a:solidFill>
              <a:latin typeface="Cambria" panose="02040503050406030204" pitchFamily="18" charset="0"/>
            </a:endParaRPr>
          </a:p>
        </p:txBody>
      </p:sp>
      <p:pic>
        <p:nvPicPr>
          <p:cNvPr id="2" name="Picture 1"/>
          <p:cNvPicPr>
            <a:picLocks noChangeAspect="1"/>
          </p:cNvPicPr>
          <p:nvPr/>
        </p:nvPicPr>
        <p:blipFill>
          <a:blip r:embed="rId3"/>
          <a:stretch>
            <a:fillRect/>
          </a:stretch>
        </p:blipFill>
        <p:spPr>
          <a:xfrm>
            <a:off x="6477000" y="4572000"/>
            <a:ext cx="2057697" cy="2057697"/>
          </a:xfrm>
          <a:prstGeom prst="rect">
            <a:avLst/>
          </a:prstGeom>
          <a:ln w="12700">
            <a:solidFill>
              <a:schemeClr val="tx1">
                <a:lumMod val="95000"/>
                <a:lumOff val="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512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794" y="4711700"/>
            <a:ext cx="37861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D09"/>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565021" y="533400"/>
            <a:ext cx="5937755" cy="1188720"/>
          </a:xfrm>
        </p:spPr>
        <p:txBody>
          <a:bodyPr/>
          <a:lstStyle/>
          <a:p>
            <a:r>
              <a:rPr lang="en-US" altLang="en-US" b="1" dirty="0" smtClean="0">
                <a:cs typeface="Trebuchet MS" panose="020B0603020202020204" pitchFamily="34" charset="0"/>
              </a:rPr>
              <a:t>Course Details</a:t>
            </a:r>
          </a:p>
        </p:txBody>
      </p:sp>
      <p:pic>
        <p:nvPicPr>
          <p:cNvPr id="4" name="Content Placeholder 3"/>
          <p:cNvPicPr>
            <a:picLocks noGrp="1" noChangeAspect="1"/>
          </p:cNvPicPr>
          <p:nvPr>
            <p:ph idx="1"/>
          </p:nvPr>
        </p:nvPicPr>
        <p:blipFill>
          <a:blip r:embed="rId2"/>
          <a:stretch>
            <a:fillRect/>
          </a:stretch>
        </p:blipFill>
        <p:spPr>
          <a:xfrm>
            <a:off x="1943098" y="1828800"/>
            <a:ext cx="5181600" cy="4748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979488" y="214313"/>
            <a:ext cx="7124700" cy="923925"/>
          </a:xfrm>
        </p:spPr>
        <p:txBody>
          <a:bodyPr>
            <a:normAutofit/>
          </a:bodyPr>
          <a:lstStyle/>
          <a:p>
            <a:pPr algn="ctr">
              <a:defRPr/>
            </a:pPr>
            <a:r>
              <a:rPr lang="en-US" altLang="en-US" sz="2800" b="1" dirty="0" smtClean="0">
                <a:cs typeface="Trebuchet MS" panose="020B0603020202020204" pitchFamily="34" charset="0"/>
              </a:rPr>
              <a:t>Transfer Info</a:t>
            </a:r>
          </a:p>
        </p:txBody>
      </p:sp>
      <p:sp>
        <p:nvSpPr>
          <p:cNvPr id="3" name="Content Placeholder 2"/>
          <p:cNvSpPr>
            <a:spLocks noGrp="1"/>
          </p:cNvSpPr>
          <p:nvPr>
            <p:ph idx="1"/>
          </p:nvPr>
        </p:nvSpPr>
        <p:spPr>
          <a:xfrm>
            <a:off x="228600" y="1524000"/>
            <a:ext cx="8610600" cy="5105400"/>
          </a:xfrm>
        </p:spPr>
        <p:txBody>
          <a:bodyPr>
            <a:normAutofit fontScale="55000" lnSpcReduction="20000"/>
          </a:bodyPr>
          <a:lstStyle/>
          <a:p>
            <a:pPr>
              <a:buFont typeface="Wingdings" panose="05000000000000000000" pitchFamily="2" charset="2"/>
              <a:buChar char="v"/>
              <a:defRPr/>
            </a:pPr>
            <a:r>
              <a:rPr lang="en-US" sz="4500" dirty="0" smtClean="0">
                <a:solidFill>
                  <a:schemeClr val="bg1"/>
                </a:solidFill>
              </a:rPr>
              <a:t>Must have an AA </a:t>
            </a:r>
            <a:r>
              <a:rPr lang="en-US" sz="4500" dirty="0">
                <a:solidFill>
                  <a:schemeClr val="bg1"/>
                </a:solidFill>
              </a:rPr>
              <a:t>,</a:t>
            </a:r>
            <a:r>
              <a:rPr lang="en-US" sz="4500" dirty="0" smtClean="0">
                <a:solidFill>
                  <a:schemeClr val="bg1"/>
                </a:solidFill>
              </a:rPr>
              <a:t> AS or AFA degree from </a:t>
            </a:r>
            <a:r>
              <a:rPr lang="en-US" sz="4500" dirty="0">
                <a:solidFill>
                  <a:schemeClr val="bg1"/>
                </a:solidFill>
              </a:rPr>
              <a:t>a</a:t>
            </a:r>
            <a:r>
              <a:rPr lang="en-US" sz="4500" dirty="0" smtClean="0">
                <a:solidFill>
                  <a:schemeClr val="bg1"/>
                </a:solidFill>
              </a:rPr>
              <a:t> Community College before the first day of classes at WPU at Mercer in order for all transfer credits to be accepted.</a:t>
            </a:r>
          </a:p>
          <a:p>
            <a:pPr>
              <a:buFont typeface="Wingdings" panose="05000000000000000000" pitchFamily="2" charset="2"/>
              <a:buChar char="v"/>
              <a:defRPr/>
            </a:pPr>
            <a:r>
              <a:rPr lang="en-US" sz="4500" dirty="0" smtClean="0">
                <a:solidFill>
                  <a:schemeClr val="bg1"/>
                </a:solidFill>
              </a:rPr>
              <a:t>Must validate your AA , AS or AFA degree by sending the Admissions Department a final transcript with your degree posted on it by October 15, 2023 (Referenced on the cover letter in your Student Packet).</a:t>
            </a:r>
          </a:p>
          <a:p>
            <a:pPr>
              <a:buFont typeface="Wingdings" panose="05000000000000000000" pitchFamily="2" charset="2"/>
              <a:buChar char="v"/>
              <a:defRPr/>
            </a:pPr>
            <a:r>
              <a:rPr lang="en-US" sz="4500" dirty="0" smtClean="0">
                <a:solidFill>
                  <a:schemeClr val="bg1"/>
                </a:solidFill>
              </a:rPr>
              <a:t>Transfer credit is given for all earned credits except in such cases where the earned grade does not meet the minimum requirements.  There is no limit to the number of credits that may be transferred, however, students must complete a minimum number of credits at WP and must satisfy course and grade requirements established for their WP program of study.</a:t>
            </a:r>
          </a:p>
          <a:p>
            <a:pPr marL="0" indent="0">
              <a:buNone/>
              <a:defRPr/>
            </a:pPr>
            <a:endParaRPr lang="en-US" sz="4500" dirty="0" smtClean="0">
              <a:solidFill>
                <a:schemeClr val="bg1"/>
              </a:solidFill>
            </a:endParaRPr>
          </a:p>
          <a:p>
            <a:pPr>
              <a:defRPr/>
            </a:pPr>
            <a:endParaRPr lang="en-US" dirty="0" smtClean="0"/>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F0D"/>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sz="4000" b="1" dirty="0" smtClean="0">
                <a:effectLst>
                  <a:outerShdw blurRad="38100" dist="38100" dir="2700000" algn="tl">
                    <a:srgbClr val="000000">
                      <a:alpha val="43137"/>
                    </a:srgbClr>
                  </a:outerShdw>
                </a:effectLst>
                <a:cs typeface="Trebuchet MS" panose="020B0603020202020204" pitchFamily="34" charset="0"/>
              </a:rPr>
              <a:t>Degree Audit</a:t>
            </a:r>
          </a:p>
        </p:txBody>
      </p:sp>
      <p:pic>
        <p:nvPicPr>
          <p:cNvPr id="3" name="Content Placeholder 2"/>
          <p:cNvPicPr>
            <a:picLocks noGrp="1" noChangeAspect="1"/>
          </p:cNvPicPr>
          <p:nvPr>
            <p:ph idx="1"/>
          </p:nvPr>
        </p:nvPicPr>
        <p:blipFill>
          <a:blip r:embed="rId2"/>
          <a:stretch>
            <a:fillRect/>
          </a:stretch>
        </p:blipFill>
        <p:spPr>
          <a:xfrm>
            <a:off x="711252" y="2322576"/>
            <a:ext cx="7727339" cy="4244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0"/>
            <a:ext cx="7124700" cy="923925"/>
          </a:xfrm>
        </p:spPr>
        <p:txBody>
          <a:bodyPr>
            <a:normAutofit/>
          </a:bodyPr>
          <a:lstStyle/>
          <a:p>
            <a:pPr algn="ctr">
              <a:defRPr/>
            </a:pPr>
            <a:r>
              <a:rPr lang="en-US" altLang="en-US" sz="2800" b="1" dirty="0" smtClean="0">
                <a:cs typeface="Trebuchet MS" panose="020B0603020202020204" pitchFamily="34" charset="0"/>
              </a:rPr>
              <a:t>Additional Info</a:t>
            </a:r>
          </a:p>
        </p:txBody>
      </p:sp>
      <p:sp>
        <p:nvSpPr>
          <p:cNvPr id="19459" name="Content Placeholder 2"/>
          <p:cNvSpPr>
            <a:spLocks noGrp="1"/>
          </p:cNvSpPr>
          <p:nvPr>
            <p:ph idx="1"/>
          </p:nvPr>
        </p:nvSpPr>
        <p:spPr>
          <a:xfrm>
            <a:off x="61247" y="1371600"/>
            <a:ext cx="8991600" cy="6359525"/>
          </a:xfrm>
        </p:spPr>
        <p:txBody>
          <a:bodyPr/>
          <a:lstStyle/>
          <a:p>
            <a:pPr>
              <a:buFont typeface="Wingdings" panose="05000000000000000000" pitchFamily="2" charset="2"/>
              <a:buChar char="v"/>
              <a:defRPr/>
            </a:pPr>
            <a:r>
              <a:rPr lang="en-US" altLang="en-US" dirty="0" smtClean="0">
                <a:solidFill>
                  <a:schemeClr val="bg1"/>
                </a:solidFill>
              </a:rPr>
              <a:t>Summer and Winter courses accelerate your degree. Save time and money!</a:t>
            </a:r>
          </a:p>
          <a:p>
            <a:pPr>
              <a:buFont typeface="Wingdings" panose="05000000000000000000" pitchFamily="2" charset="2"/>
              <a:buChar char="v"/>
              <a:defRPr/>
            </a:pPr>
            <a:r>
              <a:rPr lang="en-US" altLang="en-US" dirty="0" smtClean="0">
                <a:solidFill>
                  <a:schemeClr val="bg1"/>
                </a:solidFill>
              </a:rPr>
              <a:t>Visiting Student Form and Financial Aid Consortium Agreement</a:t>
            </a:r>
          </a:p>
          <a:p>
            <a:pPr>
              <a:buFont typeface="Wingdings" panose="05000000000000000000" pitchFamily="2" charset="2"/>
              <a:buChar char="v"/>
              <a:defRPr/>
            </a:pPr>
            <a:r>
              <a:rPr lang="en-US" altLang="en-US" dirty="0" smtClean="0">
                <a:solidFill>
                  <a:schemeClr val="bg1"/>
                </a:solidFill>
              </a:rPr>
              <a:t>Scholarships-For Incoming and Continuing WP Students-FAFSA submission required</a:t>
            </a:r>
          </a:p>
          <a:p>
            <a:pPr>
              <a:buFont typeface="Wingdings" panose="05000000000000000000" pitchFamily="2" charset="2"/>
              <a:buChar char="v"/>
              <a:defRPr/>
            </a:pPr>
            <a:r>
              <a:rPr lang="en-US" altLang="en-US" dirty="0" smtClean="0">
                <a:solidFill>
                  <a:schemeClr val="bg1"/>
                </a:solidFill>
              </a:rPr>
              <a:t>For scholarship continued eligibility students must take 12 WP credits each term ( in addition to any MCCC credits)</a:t>
            </a:r>
          </a:p>
          <a:p>
            <a:pPr>
              <a:buFont typeface="Wingdings" panose="05000000000000000000" pitchFamily="2" charset="2"/>
              <a:buChar char="v"/>
              <a:defRPr/>
            </a:pPr>
            <a:r>
              <a:rPr lang="en-US" altLang="en-US" dirty="0" smtClean="0">
                <a:solidFill>
                  <a:schemeClr val="bg1"/>
                </a:solidFill>
              </a:rPr>
              <a:t>Book store Deferment-section 80 classes</a:t>
            </a:r>
          </a:p>
          <a:p>
            <a:pPr>
              <a:buFont typeface="Wingdings" panose="05000000000000000000" pitchFamily="2" charset="2"/>
              <a:buChar char="v"/>
              <a:defRPr/>
            </a:pPr>
            <a:r>
              <a:rPr lang="en-US" altLang="en-US" dirty="0" smtClean="0">
                <a:solidFill>
                  <a:schemeClr val="bg1"/>
                </a:solidFill>
              </a:rPr>
              <a:t>Follow us on social media! Facebook, Twitter, &amp; Instagram.  Share your experiences and find information about campus and club events. Check your email for links.</a:t>
            </a:r>
          </a:p>
          <a:p>
            <a:pPr>
              <a:buFont typeface="Wingdings" panose="05000000000000000000" pitchFamily="2" charset="2"/>
              <a:buChar char="v"/>
              <a:defRPr/>
            </a:pPr>
            <a:r>
              <a:rPr lang="en-US" dirty="0">
                <a:solidFill>
                  <a:schemeClr val="bg1"/>
                </a:solidFill>
                <a:hlinkClick r:id="rId2"/>
              </a:rPr>
              <a:t>WPU at Mercer website/tuition and fees</a:t>
            </a:r>
            <a:r>
              <a:rPr lang="en-US" dirty="0">
                <a:solidFill>
                  <a:schemeClr val="bg1"/>
                </a:solidFill>
              </a:rPr>
              <a:t> </a:t>
            </a:r>
          </a:p>
          <a:p>
            <a:pPr>
              <a:buFont typeface="Wingdings" panose="05000000000000000000" pitchFamily="2" charset="2"/>
              <a:buChar char="v"/>
              <a:defRPr/>
            </a:pPr>
            <a:r>
              <a:rPr lang="en-US" dirty="0">
                <a:solidFill>
                  <a:schemeClr val="bg1"/>
                </a:solidFill>
              </a:rPr>
              <a:t>FERPA release form (federal privacy act of 1974)</a:t>
            </a:r>
          </a:p>
          <a:p>
            <a:pPr>
              <a:buFont typeface="Wingdings" panose="05000000000000000000" pitchFamily="2" charset="2"/>
              <a:buChar char="v"/>
              <a:defRPr/>
            </a:pPr>
            <a:r>
              <a:rPr lang="en-US" dirty="0">
                <a:solidFill>
                  <a:schemeClr val="bg1"/>
                </a:solidFill>
              </a:rPr>
              <a:t> </a:t>
            </a:r>
            <a:r>
              <a:rPr lang="en-US" dirty="0" smtClean="0">
                <a:solidFill>
                  <a:schemeClr val="bg1"/>
                </a:solidFill>
              </a:rPr>
              <a:t>For information regarding services </a:t>
            </a:r>
            <a:r>
              <a:rPr lang="en-US" dirty="0">
                <a:solidFill>
                  <a:schemeClr val="bg1"/>
                </a:solidFill>
              </a:rPr>
              <a:t>for students requiring special </a:t>
            </a:r>
            <a:r>
              <a:rPr lang="en-US" dirty="0" smtClean="0">
                <a:solidFill>
                  <a:schemeClr val="bg1"/>
                </a:solidFill>
              </a:rPr>
              <a:t>accommodations, please see the presentation on the </a:t>
            </a:r>
            <a:r>
              <a:rPr lang="en-US" dirty="0">
                <a:solidFill>
                  <a:schemeClr val="bg1"/>
                </a:solidFill>
              </a:rPr>
              <a:t>Accessibility Resource </a:t>
            </a:r>
            <a:r>
              <a:rPr lang="en-US" dirty="0" smtClean="0">
                <a:solidFill>
                  <a:schemeClr val="bg1"/>
                </a:solidFill>
              </a:rPr>
              <a:t>Center</a:t>
            </a:r>
            <a:r>
              <a:rPr lang="en-US" dirty="0">
                <a:solidFill>
                  <a:schemeClr val="bg1"/>
                </a:solidFill>
              </a:rPr>
              <a:t> </a:t>
            </a:r>
            <a:r>
              <a:rPr lang="en-US" dirty="0" smtClean="0">
                <a:solidFill>
                  <a:schemeClr val="bg1"/>
                </a:solidFill>
              </a:rPr>
              <a:t>at </a:t>
            </a:r>
            <a:r>
              <a:rPr lang="en-US" dirty="0" smtClean="0">
                <a:solidFill>
                  <a:schemeClr val="bg1"/>
                </a:solidFill>
                <a:hlinkClick r:id="rId3"/>
              </a:rPr>
              <a:t>www.wpunj.edu/mercer</a:t>
            </a:r>
            <a:r>
              <a:rPr lang="en-US" dirty="0" smtClean="0">
                <a:solidFill>
                  <a:schemeClr val="bg1"/>
                </a:solidFill>
              </a:rPr>
              <a:t>.</a:t>
            </a:r>
            <a:endParaRPr lang="en-US" dirty="0">
              <a:solidFill>
                <a:schemeClr val="bg1"/>
              </a:solidFill>
            </a:endParaRPr>
          </a:p>
          <a:p>
            <a:pPr marL="0" indent="0">
              <a:buFont typeface="Wingdings 2" panose="05020102010507070707" pitchFamily="18" charset="2"/>
              <a:buNone/>
              <a:defRPr/>
            </a:pPr>
            <a:endParaRPr lang="en-US" altLang="en-US" sz="2000" dirty="0" smtClean="0">
              <a:solidFill>
                <a:schemeClr val="bg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1223963" y="317500"/>
            <a:ext cx="6467475" cy="1295400"/>
          </a:xfrm>
        </p:spPr>
        <p:txBody>
          <a:bodyPr>
            <a:normAutofit fontScale="90000"/>
          </a:bodyPr>
          <a:lstStyle/>
          <a:p>
            <a:pPr algn="ctr">
              <a:defRPr/>
            </a:pPr>
            <a:r>
              <a:rPr lang="en-US" altLang="en-US" sz="4000" b="1" dirty="0" smtClean="0">
                <a:effectLst>
                  <a:outerShdw blurRad="38100" dist="38100" dir="2700000" algn="tl">
                    <a:srgbClr val="000000">
                      <a:alpha val="43137"/>
                    </a:srgbClr>
                  </a:outerShdw>
                </a:effectLst>
                <a:cs typeface="Trebuchet MS" panose="020B0603020202020204" pitchFamily="34" charset="0"/>
              </a:rPr>
              <a:t>World Language Requirement</a:t>
            </a:r>
          </a:p>
        </p:txBody>
      </p:sp>
      <p:sp>
        <p:nvSpPr>
          <p:cNvPr id="20483" name="Content Placeholder 2"/>
          <p:cNvSpPr>
            <a:spLocks noGrp="1"/>
          </p:cNvSpPr>
          <p:nvPr>
            <p:ph idx="1"/>
          </p:nvPr>
        </p:nvSpPr>
        <p:spPr>
          <a:xfrm>
            <a:off x="0" y="1524000"/>
            <a:ext cx="8915400" cy="4648200"/>
          </a:xfrm>
        </p:spPr>
        <p:txBody>
          <a:bodyPr>
            <a:normAutofit/>
          </a:bodyPr>
          <a:lstStyle/>
          <a:p>
            <a:endParaRPr lang="en-US" altLang="en-US" sz="1600" dirty="0" smtClean="0">
              <a:solidFill>
                <a:schemeClr val="bg1"/>
              </a:solidFill>
            </a:endParaRPr>
          </a:p>
          <a:p>
            <a:endParaRPr lang="en-US" altLang="en-US" sz="1600" dirty="0" smtClean="0">
              <a:solidFill>
                <a:schemeClr val="bg1"/>
              </a:solidFill>
            </a:endParaRPr>
          </a:p>
          <a:p>
            <a:pPr>
              <a:buFont typeface="Wingdings" panose="05000000000000000000" pitchFamily="2" charset="2"/>
              <a:buChar char="v"/>
            </a:pPr>
            <a:r>
              <a:rPr lang="en-US" altLang="en-US" dirty="0" smtClean="0">
                <a:solidFill>
                  <a:schemeClr val="bg1"/>
                </a:solidFill>
              </a:rPr>
              <a:t>In keeping with William Paterson University’s mission to graduate students who embody “active involvement in a multicultural world,” all students are required to demonstrate competency in a language other than English, either by 1) completing up to six (6) credits of a single world language (or American Sign Language), or 2) by demonstrating, via a test, intermediate proficiency in the selected language.</a:t>
            </a:r>
          </a:p>
          <a:p>
            <a:pPr>
              <a:buFont typeface="Wingdings" panose="05000000000000000000" pitchFamily="2" charset="2"/>
              <a:buChar char="v"/>
            </a:pPr>
            <a:r>
              <a:rPr lang="en-US" altLang="en-US" dirty="0" smtClean="0">
                <a:solidFill>
                  <a:schemeClr val="bg1"/>
                </a:solidFill>
              </a:rPr>
              <a:t>It is to the student’s advantage to take the placement test. You might be waived from the language requirement!</a:t>
            </a:r>
          </a:p>
          <a:p>
            <a:pPr>
              <a:buFont typeface="Wingdings" panose="05000000000000000000" pitchFamily="2" charset="2"/>
              <a:buChar char="v"/>
            </a:pPr>
            <a:r>
              <a:rPr lang="en-US" altLang="en-US" dirty="0" smtClean="0">
                <a:solidFill>
                  <a:schemeClr val="bg1"/>
                </a:solidFill>
              </a:rPr>
              <a:t>Students who wish to fulfill the world language requirement by taking a proficiency test have the following options:</a:t>
            </a:r>
          </a:p>
          <a:p>
            <a:pPr>
              <a:buFont typeface="Wingdings" panose="05000000000000000000" pitchFamily="2" charset="2"/>
              <a:buChar char="v"/>
            </a:pPr>
            <a:r>
              <a:rPr lang="en-US" altLang="en-US" dirty="0" smtClean="0">
                <a:solidFill>
                  <a:schemeClr val="bg1"/>
                </a:solidFill>
              </a:rPr>
              <a:t>Challenge Exam, Transfer credits, NYU Proficiency Test, Exemptions </a:t>
            </a:r>
          </a:p>
          <a:p>
            <a:pPr>
              <a:buFont typeface="Wingdings" panose="05000000000000000000" pitchFamily="2" charset="2"/>
              <a:buChar char="v"/>
            </a:pPr>
            <a:r>
              <a:rPr lang="en-US" altLang="en-US" dirty="0" smtClean="0">
                <a:solidFill>
                  <a:schemeClr val="bg1"/>
                </a:solidFill>
              </a:rPr>
              <a:t>Any questions please contact James Miles at </a:t>
            </a:r>
            <a:r>
              <a:rPr lang="en-US" altLang="en-US" dirty="0" smtClean="0">
                <a:solidFill>
                  <a:schemeClr val="bg1"/>
                </a:solidFill>
                <a:hlinkClick r:id="rId2"/>
              </a:rPr>
              <a:t>milesj@wpunj.edu</a:t>
            </a:r>
            <a:r>
              <a:rPr lang="en-US" altLang="en-US" dirty="0" smtClean="0">
                <a:solidFill>
                  <a:schemeClr val="bg1"/>
                </a:solidFill>
              </a:rPr>
              <a:t> to have your question directed to the correct person. </a:t>
            </a:r>
          </a:p>
          <a:p>
            <a:endParaRPr lang="en-US" altLang="en-US" dirty="0" smtClean="0"/>
          </a:p>
        </p:txBody>
      </p:sp>
      <p:sp>
        <p:nvSpPr>
          <p:cNvPr id="20484" name="Rectangle 6"/>
          <p:cNvSpPr>
            <a:spLocks noChangeArrowheads="1"/>
          </p:cNvSpPr>
          <p:nvPr/>
        </p:nvSpPr>
        <p:spPr bwMode="auto">
          <a:xfrm>
            <a:off x="-1511300" y="25717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defTabSz="4572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defRPr/>
            </a:pPr>
            <a:r>
              <a:rPr lang="en-US" altLang="en-US" sz="4000" b="1" dirty="0" smtClean="0">
                <a:effectLst>
                  <a:outerShdw blurRad="38100" dist="38100" dir="2700000" algn="tl">
                    <a:srgbClr val="000000">
                      <a:alpha val="43137"/>
                    </a:srgbClr>
                  </a:outerShdw>
                </a:effectLst>
                <a:cs typeface="Arial" panose="020B0604020202020204" pitchFamily="34" charset="0"/>
              </a:rPr>
              <a:t>WP I.D. CARDS</a:t>
            </a:r>
          </a:p>
        </p:txBody>
      </p:sp>
      <p:sp>
        <p:nvSpPr>
          <p:cNvPr id="24579" name="Content Placeholder 2"/>
          <p:cNvSpPr>
            <a:spLocks noGrp="1"/>
          </p:cNvSpPr>
          <p:nvPr>
            <p:ph idx="1"/>
          </p:nvPr>
        </p:nvSpPr>
        <p:spPr>
          <a:xfrm>
            <a:off x="533400" y="2286000"/>
            <a:ext cx="7734300" cy="3649663"/>
          </a:xfrm>
        </p:spPr>
        <p:txBody>
          <a:bodyPr>
            <a:normAutofit/>
          </a:bodyPr>
          <a:lstStyle/>
          <a:p>
            <a:pPr>
              <a:buFont typeface="Wingdings" panose="05000000000000000000" pitchFamily="2" charset="2"/>
              <a:buChar char="v"/>
              <a:defRPr/>
            </a:pPr>
            <a:r>
              <a:rPr lang="en-US" altLang="en-US" sz="2800" dirty="0" smtClean="0">
                <a:solidFill>
                  <a:schemeClr val="bg1"/>
                </a:solidFill>
              </a:rPr>
              <a:t>College ID is important for participating in events at both the WP Mercer and Wayne campuses.</a:t>
            </a:r>
          </a:p>
          <a:p>
            <a:pPr>
              <a:buFont typeface="Wingdings" panose="05000000000000000000" pitchFamily="2" charset="2"/>
              <a:buChar char="v"/>
              <a:defRPr/>
            </a:pPr>
            <a:r>
              <a:rPr lang="en-US" altLang="en-US" sz="2800" dirty="0" smtClean="0">
                <a:solidFill>
                  <a:schemeClr val="bg1"/>
                </a:solidFill>
              </a:rPr>
              <a:t>College ID’s- all WP at Mercer students will have two ID’s- a Mercer ID and a WP ID.</a:t>
            </a:r>
          </a:p>
          <a:p>
            <a:pPr>
              <a:buFont typeface="Wingdings" panose="05000000000000000000" pitchFamily="2" charset="2"/>
              <a:buChar char="v"/>
              <a:defRPr/>
            </a:pPr>
            <a:r>
              <a:rPr lang="en-US" altLang="en-US" sz="2800" dirty="0" smtClean="0">
                <a:solidFill>
                  <a:schemeClr val="bg1"/>
                </a:solidFill>
              </a:rPr>
              <a:t>See How To Get A WP ID &amp; Mercer ID cards on our website </a:t>
            </a:r>
            <a:r>
              <a:rPr lang="en-US" altLang="en-US" sz="2800" dirty="0" smtClean="0">
                <a:solidFill>
                  <a:schemeClr val="bg1"/>
                </a:solidFill>
                <a:hlinkClick r:id="rId2"/>
              </a:rPr>
              <a:t>www.wpunj.edu/mercer</a:t>
            </a:r>
            <a:r>
              <a:rPr lang="en-US" altLang="en-US" sz="2800" dirty="0" smtClean="0">
                <a:solidFill>
                  <a:schemeClr val="bg1"/>
                </a:solidFill>
              </a:rPr>
              <a:t> </a:t>
            </a:r>
          </a:p>
          <a:p>
            <a:pPr marL="0" indent="0">
              <a:buFont typeface="Wingdings 2" panose="05020102010507070707" pitchFamily="18" charset="2"/>
              <a:buNone/>
              <a:defRPr/>
            </a:pPr>
            <a:endParaRPr lang="en-US" altLang="en-US"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437" y="1143000"/>
            <a:ext cx="5555363" cy="1066800"/>
          </a:xfrm>
        </p:spPr>
        <p:txBody>
          <a:bodyPr rtlCol="0">
            <a:noAutofit/>
          </a:bodyPr>
          <a:lstStyle/>
          <a:p>
            <a:pPr algn="ctr" eaLnBrk="1" fontAlgn="auto" hangingPunct="1">
              <a:buFont typeface="Wingdings 2" charset="2"/>
              <a:buNone/>
              <a:defRPr/>
            </a:pPr>
            <a:endParaRPr lang="en-US" sz="1400" b="1" dirty="0" smtClean="0">
              <a:solidFill>
                <a:schemeClr val="bg1"/>
              </a:solidFill>
            </a:endParaRPr>
          </a:p>
          <a:p>
            <a:pPr algn="ctr" eaLnBrk="1" fontAlgn="auto" hangingPunct="1">
              <a:buFont typeface="Wingdings 2" charset="2"/>
              <a:buNone/>
              <a:defRPr/>
            </a:pPr>
            <a:r>
              <a:rPr lang="en-US" sz="2000" b="1" dirty="0" smtClean="0">
                <a:solidFill>
                  <a:schemeClr val="bg1"/>
                </a:solidFill>
              </a:rPr>
              <a:t>For more information on the degrees offered at WP at Mercer, visit the website:  </a:t>
            </a:r>
            <a:r>
              <a:rPr lang="en-US" sz="2000" b="1" u="sng" dirty="0" smtClean="0">
                <a:solidFill>
                  <a:srgbClr val="0070C0"/>
                </a:solidFill>
                <a:hlinkClick r:id="rId2"/>
              </a:rPr>
              <a:t>www.wpunj.edu/mercer</a:t>
            </a:r>
            <a:endParaRPr lang="en-US" sz="2000" b="1" u="sng" dirty="0">
              <a:solidFill>
                <a:srgbClr val="0070C0"/>
              </a:solidFill>
            </a:endParaRPr>
          </a:p>
          <a:p>
            <a:pPr algn="ctr" eaLnBrk="1" fontAlgn="auto" hangingPunct="1">
              <a:buFont typeface="Wingdings 2" charset="2"/>
              <a:buNone/>
              <a:defRPr/>
            </a:pPr>
            <a:endParaRPr lang="en-US" sz="2000" dirty="0" smtClean="0">
              <a:solidFill>
                <a:srgbClr val="0070C0"/>
              </a:solidFill>
            </a:endParaRPr>
          </a:p>
          <a:p>
            <a:pPr algn="ctr" eaLnBrk="1" fontAlgn="auto" hangingPunct="1">
              <a:spcBef>
                <a:spcPts val="0"/>
              </a:spcBef>
              <a:buFont typeface="Wingdings 2" charset="2"/>
              <a:buNone/>
              <a:defRPr/>
            </a:pPr>
            <a:r>
              <a:rPr lang="en-US" sz="2000" b="1" dirty="0" smtClean="0">
                <a:solidFill>
                  <a:schemeClr val="bg1"/>
                </a:solidFill>
              </a:rPr>
              <a:t>Dr. Gwendolyn Wood</a:t>
            </a:r>
          </a:p>
          <a:p>
            <a:pPr algn="ctr" eaLnBrk="1" fontAlgn="auto" hangingPunct="1">
              <a:spcBef>
                <a:spcPts val="0"/>
              </a:spcBef>
              <a:buFont typeface="Wingdings 2" charset="2"/>
              <a:buNone/>
              <a:defRPr/>
            </a:pPr>
            <a:r>
              <a:rPr lang="en-US" sz="2000" b="1" dirty="0" smtClean="0">
                <a:solidFill>
                  <a:schemeClr val="bg1"/>
                </a:solidFill>
              </a:rPr>
              <a:t>WP at Mercer On-site Coordinator</a:t>
            </a:r>
          </a:p>
          <a:p>
            <a:pPr algn="ctr" eaLnBrk="1" fontAlgn="auto" hangingPunct="1">
              <a:spcBef>
                <a:spcPts val="0"/>
              </a:spcBef>
              <a:buFont typeface="Wingdings 2" charset="2"/>
              <a:buNone/>
              <a:defRPr/>
            </a:pPr>
            <a:r>
              <a:rPr lang="en-US" sz="2000" b="1" dirty="0" smtClean="0">
                <a:solidFill>
                  <a:schemeClr val="bg1"/>
                </a:solidFill>
              </a:rPr>
              <a:t>MCCC University Center Room 119</a:t>
            </a:r>
          </a:p>
          <a:p>
            <a:pPr algn="ctr" eaLnBrk="1" fontAlgn="auto" hangingPunct="1">
              <a:spcBef>
                <a:spcPts val="0"/>
              </a:spcBef>
              <a:buFont typeface="Wingdings 2" charset="2"/>
              <a:buNone/>
              <a:defRPr/>
            </a:pPr>
            <a:r>
              <a:rPr lang="en-US" sz="2000" b="1" dirty="0" smtClean="0">
                <a:solidFill>
                  <a:schemeClr val="bg1"/>
                </a:solidFill>
                <a:hlinkClick r:id="rId3"/>
              </a:rPr>
              <a:t>mercer@wpunj.edu</a:t>
            </a:r>
            <a:r>
              <a:rPr lang="en-US" sz="2000" b="1" dirty="0" smtClean="0">
                <a:solidFill>
                  <a:schemeClr val="bg1"/>
                </a:solidFill>
              </a:rPr>
              <a:t>  </a:t>
            </a:r>
            <a:r>
              <a:rPr lang="en-US" sz="2000" dirty="0" smtClean="0">
                <a:solidFill>
                  <a:schemeClr val="bg1"/>
                </a:solidFill>
              </a:rPr>
              <a:t>  </a:t>
            </a:r>
          </a:p>
          <a:p>
            <a:pPr algn="ctr" eaLnBrk="1" fontAlgn="auto" hangingPunct="1">
              <a:buFont typeface="Wingdings 2" charset="2"/>
              <a:buNone/>
              <a:defRPr/>
            </a:pPr>
            <a:endParaRPr lang="en-US" sz="2000" b="1" dirty="0" smtClean="0">
              <a:solidFill>
                <a:schemeClr val="bg1"/>
              </a:solidFill>
            </a:endParaRPr>
          </a:p>
          <a:p>
            <a:pPr algn="ctr" eaLnBrk="1" fontAlgn="auto" hangingPunct="1">
              <a:spcBef>
                <a:spcPts val="0"/>
              </a:spcBef>
              <a:buFont typeface="Wingdings 2" charset="2"/>
              <a:buNone/>
              <a:defRPr/>
            </a:pPr>
            <a:r>
              <a:rPr lang="en-US" sz="2000" b="1" dirty="0" smtClean="0">
                <a:solidFill>
                  <a:schemeClr val="bg1"/>
                </a:solidFill>
              </a:rPr>
              <a:t>Dr. Patrick Noonan</a:t>
            </a:r>
          </a:p>
          <a:p>
            <a:pPr algn="ctr" eaLnBrk="1" fontAlgn="auto" hangingPunct="1">
              <a:spcBef>
                <a:spcPts val="0"/>
              </a:spcBef>
              <a:buFont typeface="Wingdings 2" charset="2"/>
              <a:buNone/>
              <a:defRPr/>
            </a:pPr>
            <a:r>
              <a:rPr lang="en-US" sz="2000" b="1" dirty="0" smtClean="0">
                <a:solidFill>
                  <a:schemeClr val="bg1"/>
                </a:solidFill>
              </a:rPr>
              <a:t>Director of Transfer Programs and Special Sessions</a:t>
            </a:r>
          </a:p>
          <a:p>
            <a:pPr algn="ctr" eaLnBrk="1" fontAlgn="auto" hangingPunct="1">
              <a:spcBef>
                <a:spcPts val="0"/>
              </a:spcBef>
              <a:buFont typeface="Wingdings 2" charset="2"/>
              <a:buNone/>
              <a:defRPr/>
            </a:pPr>
            <a:r>
              <a:rPr lang="en-US" sz="2000" b="1" dirty="0" smtClean="0">
                <a:solidFill>
                  <a:schemeClr val="bg1"/>
                </a:solidFill>
              </a:rPr>
              <a:t>William Paterson University</a:t>
            </a:r>
          </a:p>
          <a:p>
            <a:pPr algn="ctr" eaLnBrk="1" fontAlgn="auto" hangingPunct="1">
              <a:spcBef>
                <a:spcPts val="0"/>
              </a:spcBef>
              <a:buFont typeface="Wingdings 2" charset="2"/>
              <a:buNone/>
              <a:defRPr/>
            </a:pPr>
            <a:r>
              <a:rPr lang="en-US" sz="2000" b="1" dirty="0" smtClean="0">
                <a:solidFill>
                  <a:schemeClr val="bg1"/>
                </a:solidFill>
              </a:rPr>
              <a:t>Wayne, NJ 07470</a:t>
            </a:r>
          </a:p>
          <a:p>
            <a:pPr algn="ctr" eaLnBrk="1" fontAlgn="auto" hangingPunct="1">
              <a:spcBef>
                <a:spcPts val="0"/>
              </a:spcBef>
              <a:buFont typeface="Wingdings 2" charset="2"/>
              <a:buNone/>
              <a:defRPr/>
            </a:pPr>
            <a:r>
              <a:rPr lang="en-US" sz="2000" b="1" dirty="0" smtClean="0">
                <a:solidFill>
                  <a:schemeClr val="bg1"/>
                </a:solidFill>
              </a:rPr>
              <a:t>973-720-3080 office</a:t>
            </a:r>
          </a:p>
          <a:p>
            <a:pPr algn="ctr" eaLnBrk="1" fontAlgn="auto" hangingPunct="1">
              <a:spcBef>
                <a:spcPts val="0"/>
              </a:spcBef>
              <a:buFont typeface="Wingdings 2" charset="2"/>
              <a:buNone/>
              <a:defRPr/>
            </a:pPr>
            <a:r>
              <a:rPr lang="en-US" sz="2000" b="1" u="sng" dirty="0" smtClean="0">
                <a:solidFill>
                  <a:srgbClr val="0070C0"/>
                </a:solidFill>
                <a:hlinkClick r:id="rId4"/>
              </a:rPr>
              <a:t>noonanp@wpunj.edu</a:t>
            </a:r>
            <a:endParaRPr lang="en-US" sz="2000" b="1" dirty="0">
              <a:solidFill>
                <a:srgbClr val="0070C0"/>
              </a:solidFill>
            </a:endParaRPr>
          </a:p>
        </p:txBody>
      </p:sp>
      <p:sp>
        <p:nvSpPr>
          <p:cNvPr id="6" name="Rectangle 5"/>
          <p:cNvSpPr/>
          <p:nvPr/>
        </p:nvSpPr>
        <p:spPr>
          <a:xfrm>
            <a:off x="838199" y="285136"/>
            <a:ext cx="7274053" cy="707886"/>
          </a:xfrm>
          <a:prstGeom prst="rect">
            <a:avLst/>
          </a:prstGeom>
          <a:solidFill>
            <a:schemeClr val="bg1"/>
          </a:solidFill>
        </p:spPr>
        <p:txBody>
          <a:bodyPr>
            <a:spAutoFit/>
          </a:bodyPr>
          <a:lstStyle/>
          <a:p>
            <a:pPr algn="ctr" eaLnBrk="1" hangingPunct="1">
              <a:defRPr/>
            </a:pPr>
            <a:r>
              <a:rPr lang="en-US" sz="4000" b="1" dirty="0">
                <a:ln w="1905">
                  <a:solidFill>
                    <a:schemeClr val="bg1"/>
                  </a:solidFill>
                </a:ln>
                <a:latin typeface="+mj-lt"/>
                <a:cs typeface="Arial" charset="0"/>
              </a:rPr>
              <a:t>Contact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F0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045" y="1676400"/>
            <a:ext cx="5937755" cy="3101983"/>
          </a:xfrm>
        </p:spPr>
        <p:txBody>
          <a:bodyPr>
            <a:normAutofit lnSpcReduction="10000"/>
          </a:bodyPr>
          <a:lstStyle/>
          <a:p>
            <a:pPr marL="0" indent="0" algn="ctr">
              <a:buFont typeface="Wingdings 2" panose="05020102010507070707" pitchFamily="18" charset="2"/>
              <a:buNone/>
              <a:defRPr/>
            </a:pPr>
            <a:r>
              <a:rPr lang="en-US" sz="4000" b="1" dirty="0" smtClean="0">
                <a:solidFill>
                  <a:schemeClr val="bg1"/>
                </a:solidFill>
                <a:effectLst>
                  <a:outerShdw blurRad="38100" dist="38100" dir="2700000" algn="tl">
                    <a:srgbClr val="000000">
                      <a:alpha val="43137"/>
                    </a:srgbClr>
                  </a:outerShdw>
                </a:effectLst>
              </a:rPr>
              <a:t>The information contained in this presentation is for WP at Mercer students ONLY!</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7" name="Rectangle 16"/>
          <p:cNvSpPr/>
          <p:nvPr/>
        </p:nvSpPr>
        <p:spPr>
          <a:xfrm>
            <a:off x="990599" y="2906713"/>
            <a:ext cx="7853305" cy="1446550"/>
          </a:xfrm>
          <a:prstGeom prst="rect">
            <a:avLst/>
          </a:prstGeom>
          <a:noFill/>
        </p:spPr>
        <p:txBody>
          <a:bodyPr wrap="square">
            <a:spAutoFit/>
          </a:bodyPr>
          <a:lstStyle/>
          <a:p>
            <a:pPr algn="ctr" eaLnBrk="1" hangingPunct="1">
              <a:defRPr/>
            </a:pPr>
            <a:r>
              <a:rPr lang="en-US" sz="8800" b="1" dirty="0" smtClean="0">
                <a:ln w="28575">
                  <a:solidFill>
                    <a:schemeClr val="tx1"/>
                  </a:solidFill>
                </a:ln>
                <a:solidFill>
                  <a:schemeClr val="bg1"/>
                </a:solidFill>
                <a:effectLst>
                  <a:outerShdw blurRad="50800" dist="38100" dir="16200000" rotWithShape="0">
                    <a:prstClr val="black">
                      <a:alpha val="40000"/>
                    </a:prstClr>
                  </a:outerShdw>
                </a:effectLst>
                <a:latin typeface="Arial" charset="0"/>
                <a:cs typeface="Arial" charset="0"/>
              </a:rPr>
              <a:t>WP </a:t>
            </a:r>
            <a:r>
              <a:rPr lang="en-US" sz="8800" b="1" dirty="0">
                <a:ln w="28575">
                  <a:solidFill>
                    <a:schemeClr val="tx1"/>
                  </a:solidFill>
                </a:ln>
                <a:solidFill>
                  <a:schemeClr val="bg1"/>
                </a:solidFill>
                <a:effectLst>
                  <a:outerShdw blurRad="50800" dist="38100" dir="16200000" rotWithShape="0">
                    <a:prstClr val="black">
                      <a:alpha val="40000"/>
                    </a:prstClr>
                  </a:outerShdw>
                </a:effectLst>
                <a:latin typeface="Arial" charset="0"/>
                <a:cs typeface="Arial" charset="0"/>
              </a:rPr>
              <a:t>at Mercer</a:t>
            </a: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7350"/>
            <a:ext cx="2795588" cy="197961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5763"/>
            <a:ext cx="2538413" cy="198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s://attachments.office.net/owa/winogorl%40mccc.edu/service.svc/s/GetAttachmentThumbnail?id=AAMkAGUwYTE1MGJkLTE1NDUtNGQ5Ny04MzAwLTcyODQzOTYzYzQ5OABGAAAAAAAUSx9MzVBeTZs8F6SrDhDyBwAFyBMfyh3sQaGLWX%2Bc077nAAAAAAEJAAAFyBMfyh3sQaGLWX%2Bc077nAAODqM6QAAABEgAQAPPqh%2FufP7dCvMxitTon3wg%3D&amp;thumbnailType=2&amp;token=eyJhbGciOiJSUzI1NiIsImtpZCI6IjMwODE3OUNFNUY0QjUyRTc4QjJEQjg5NjZCQUY0RUNDMzcyN0FFRUUiLCJ0eXAiOiJKV1QiLCJ4NXQiOiJNSUY1emw5TFV1ZUxMYmlXYTY5T3pEY25ydTQifQ.eyJvcmlnaW4iOiJodHRwczovL291dGxvb2sub2ZmaWNlLmNvbSIsInVjIjoiMDYxMTIwZTRkMjMzNDY0ZDk1NjFlZjk3OWQ2MTk4ODAiLCJzaWduaW5fc3RhdGUiOiJbXCJrbXNpXCJdIiwidmVyIjoiRXhjaGFuZ2UuQ2FsbGJhY2suVjEiLCJhcHBjdHhzZW5kZXIiOiJPd2FEb3dubG9hZEAwOTBkMjY4ZC1hN2Y3LTQ4YTAtOTc2NC00NTM1NjU0OTNjOWMiLCJpc3NyaW5nIjoiV1ciLCJhcHBjdHgiOiJ7XCJtc2V4Y2hwcm90XCI6XCJvd2FcIixcInB1aWRcIjpcIjExNTM3NjU5MzIyNDgxNjE2MjFcIixcInNjb3BlXCI6XCJPd2FEb3dubG9hZFwiLFwib2lkXCI6XCJlMTI2MzFiZi1iNmRhLTQ2YjctYjA3Zi02MjhhZThhNjY1ZThcIixcInByaW1hcnlzaWRcIjpcIlMtMS01LTIxLTQxMTI0ODgwMjAtODYzMTM3MzI2LTIwMDA0MTUyMjQtMTA3MDQwMjFcIn0iLCJuYmYiOjE2Mjc4NDc0NzcsImV4cCI6MTYyNzg0ODA3NywiaXNzIjoiMDAwMDAwMDItMDAwMC0wZmYxLWNlMDAtMDAwMDAwMDAwMDAwQDA5MGQyNjhkLWE3ZjctNDhhMC05NzY0LTQ1MzU2NTQ5M2M5YyIsImF1ZCI6IjAwMDAwMDAyLTAwMDAtMGZmMS1jZTAwLTAwMDAwMDAwMDAwMC9hdHRhY2htZW50cy5vZmZpY2UubmV0QDA5MGQyNjhkLWE3ZjctNDhhMC05NzY0LTQ1MzU2NTQ5M2M5YyIsImhhcHAiOiJvd2EifQ.CiMKKfGTb8S1p-RkCAueeweYJDq_gg2CTYCqmmSz2jTPdBDuNTLF0hU1vG_QHX-RYVkCIlCVwNYahYJtduwjEIc2nUOEqVYPzw66GdeAjYzvTfL9_1XjbzmYhsg2GY8ycDnrl0MsZeszU0rC1uFaI0Kh8im922BHquwSi6C5b4BI7m9NumMFDaP5AKA7k58X5PGGbM-pNgftEaew1gcWQac_Io8D57A0sJqBQBuqckOlx8Hdl83tiSjCx0lBDcQ-UAozTgKz4_3Veeijfi0S6Mny2CbSY0GJH3hgZVGeRAz0gnZ0u6fSbzNVcuLTh_vsv-IiXpuALyOXYOjLom0tFw&amp;X-OWA-CANARY=TOVDg4nn9UCuYZ1_-phkU0DYfMYlVdkYWE6LXj1-ejMbU8giXI1jI9HcRkdmBOgbICeoxEdRx-4.&amp;owa=outlook.office.com&amp;scriptVer=2021072701.02&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7474"/>
            <a:ext cx="5715000" cy="242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1606045" y="455495"/>
            <a:ext cx="5785355" cy="839905"/>
          </a:xfrm>
        </p:spPr>
        <p:txBody>
          <a:bodyPr>
            <a:normAutofit fontScale="90000"/>
          </a:bodyPr>
          <a:lstStyle/>
          <a:p>
            <a:r>
              <a:rPr lang="en-US" altLang="en-US" dirty="0" smtClean="0">
                <a:cs typeface="Trebuchet MS" panose="020B0603020202020204" pitchFamily="34" charset="0"/>
              </a:rPr>
              <a:t>Our website: www.wpunj.edu/mercer</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710824"/>
            <a:ext cx="5334000" cy="2265386"/>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43321" y="4302040"/>
            <a:ext cx="5244823" cy="2251159"/>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457200"/>
            <a:ext cx="8382000" cy="1143000"/>
          </a:xfrm>
        </p:spPr>
        <p:txBody>
          <a:bodyPr>
            <a:normAutofit/>
          </a:bodyPr>
          <a:lstStyle/>
          <a:p>
            <a:pPr algn="ctr">
              <a:defRPr/>
            </a:pPr>
            <a:r>
              <a:rPr lang="en-US" altLang="en-US" sz="2800" b="1" dirty="0" smtClean="0">
                <a:effectLst>
                  <a:outerShdw blurRad="38100" dist="38100" dir="2700000" algn="tl">
                    <a:srgbClr val="000000">
                      <a:alpha val="43137"/>
                    </a:srgbClr>
                  </a:outerShdw>
                </a:effectLst>
                <a:ea typeface="Verdana" panose="020B0604030504040204" pitchFamily="34" charset="0"/>
                <a:cs typeface="Trebuchet MS" panose="020B0603020202020204" pitchFamily="34" charset="0"/>
              </a:rPr>
              <a:t>WP Connect: Overview</a:t>
            </a:r>
          </a:p>
        </p:txBody>
      </p:sp>
      <p:sp>
        <p:nvSpPr>
          <p:cNvPr id="10243" name="Content Placeholder 2"/>
          <p:cNvSpPr>
            <a:spLocks noGrp="1"/>
          </p:cNvSpPr>
          <p:nvPr>
            <p:ph idx="1"/>
          </p:nvPr>
        </p:nvSpPr>
        <p:spPr>
          <a:xfrm>
            <a:off x="609600" y="1806575"/>
            <a:ext cx="8077200" cy="4213225"/>
          </a:xfrm>
        </p:spPr>
        <p:txBody>
          <a:bodyPr/>
          <a:lstStyle/>
          <a:p>
            <a:pPr>
              <a:buFont typeface="Wingdings" panose="05000000000000000000" pitchFamily="2" charset="2"/>
              <a:buChar char="v"/>
            </a:pPr>
            <a:r>
              <a:rPr lang="en-US" altLang="en-US" sz="2800" dirty="0" smtClean="0">
                <a:solidFill>
                  <a:schemeClr val="bg1"/>
                </a:solidFill>
              </a:rPr>
              <a:t>WP Connect is your student portal</a:t>
            </a:r>
          </a:p>
          <a:p>
            <a:pPr>
              <a:buFont typeface="Wingdings" panose="05000000000000000000" pitchFamily="2" charset="2"/>
              <a:buChar char="v"/>
            </a:pPr>
            <a:r>
              <a:rPr lang="en-US" altLang="en-US" sz="2800" dirty="0" smtClean="0">
                <a:solidFill>
                  <a:schemeClr val="bg1"/>
                </a:solidFill>
              </a:rPr>
              <a:t>Use it to access your schedule, WPU e-mail account, add and drop classes, view your degree audit, review financial aid, and view and pay your bill</a:t>
            </a:r>
          </a:p>
          <a:p>
            <a:pPr>
              <a:buFont typeface="Wingdings" panose="05000000000000000000" pitchFamily="2" charset="2"/>
              <a:buChar char="v"/>
            </a:pPr>
            <a:r>
              <a:rPr lang="en-US" altLang="en-US" sz="2800" dirty="0" smtClean="0">
                <a:solidFill>
                  <a:schemeClr val="bg1"/>
                </a:solidFill>
              </a:rPr>
              <a:t>Access Blackboard which is the tool for accessing on-line courses (See presentation link at </a:t>
            </a:r>
            <a:r>
              <a:rPr lang="en-US" altLang="en-US" sz="2800" dirty="0" smtClean="0">
                <a:solidFill>
                  <a:schemeClr val="bg1"/>
                </a:solidFill>
                <a:hlinkClick r:id="rId2"/>
              </a:rPr>
              <a:t>www.wpunj.edu/mercer</a:t>
            </a:r>
            <a:r>
              <a:rPr lang="en-US" altLang="en-US" sz="2800" dirty="0" smtClean="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F0D"/>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dirty="0" smtClean="0">
                <a:cs typeface="Trebuchet MS" panose="020B0603020202020204" pitchFamily="34" charset="0"/>
              </a:rPr>
              <a:t>WP Connect: Log In</a:t>
            </a: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853" y="2638425"/>
            <a:ext cx="5306644" cy="310197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dirty="0" smtClean="0">
                <a:cs typeface="Trebuchet MS" panose="020B0603020202020204" pitchFamily="34" charset="0"/>
              </a:rPr>
              <a:t>WP </a:t>
            </a:r>
            <a:r>
              <a:rPr lang="en-US" altLang="en-US" b="1" dirty="0" err="1" smtClean="0">
                <a:cs typeface="Trebuchet MS" panose="020B0603020202020204" pitchFamily="34" charset="0"/>
              </a:rPr>
              <a:t>COnnect</a:t>
            </a:r>
            <a:endParaRPr lang="en-US" altLang="en-US" b="1" dirty="0" smtClean="0">
              <a:cs typeface="Trebuchet MS" panose="020B0603020202020204" pitchFamily="34" charset="0"/>
            </a:endParaRPr>
          </a:p>
        </p:txBody>
      </p:sp>
      <p:pic>
        <p:nvPicPr>
          <p:cNvPr id="1331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26135"/>
            <a:ext cx="7305868" cy="383857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cs typeface="Trebuchet MS" panose="020B0603020202020204" pitchFamily="34" charset="0"/>
              </a:rPr>
              <a:t>Look Up Course Offerings</a:t>
            </a:r>
          </a:p>
        </p:txBody>
      </p:sp>
      <p:pic>
        <p:nvPicPr>
          <p:cNvPr id="4" name="Content Placeholder 3"/>
          <p:cNvPicPr>
            <a:picLocks noGrp="1" noChangeAspect="1"/>
          </p:cNvPicPr>
          <p:nvPr>
            <p:ph idx="1"/>
          </p:nvPr>
        </p:nvPicPr>
        <p:blipFill>
          <a:blip r:embed="rId2"/>
          <a:stretch>
            <a:fillRect/>
          </a:stretch>
        </p:blipFill>
        <p:spPr>
          <a:xfrm>
            <a:off x="392407" y="2438400"/>
            <a:ext cx="8365029" cy="39839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04800"/>
            <a:ext cx="8458200" cy="1143000"/>
          </a:xfrm>
        </p:spPr>
        <p:txBody>
          <a:bodyPr>
            <a:normAutofit/>
          </a:bodyPr>
          <a:lstStyle/>
          <a:p>
            <a:pPr algn="ctr">
              <a:defRPr/>
            </a:pPr>
            <a:r>
              <a:rPr lang="en-US" altLang="en-US" sz="2800" b="1" dirty="0" smtClean="0">
                <a:ea typeface="Verdana" panose="020B0604030504040204" pitchFamily="34" charset="0"/>
                <a:cs typeface="Trebuchet MS" panose="020B0603020202020204" pitchFamily="34" charset="0"/>
              </a:rPr>
              <a:t>Register for classes	</a:t>
            </a:r>
          </a:p>
        </p:txBody>
      </p:sp>
      <p:sp>
        <p:nvSpPr>
          <p:cNvPr id="15363" name="Content Placeholder 2"/>
          <p:cNvSpPr>
            <a:spLocks noGrp="1"/>
          </p:cNvSpPr>
          <p:nvPr>
            <p:ph idx="1"/>
          </p:nvPr>
        </p:nvSpPr>
        <p:spPr>
          <a:xfrm>
            <a:off x="381000" y="1703439"/>
            <a:ext cx="8305800" cy="4925961"/>
          </a:xfrm>
        </p:spPr>
        <p:txBody>
          <a:bodyPr/>
          <a:lstStyle/>
          <a:p>
            <a:pPr>
              <a:buFont typeface="Wingdings" panose="05000000000000000000" pitchFamily="2" charset="2"/>
              <a:buChar char="v"/>
            </a:pPr>
            <a:r>
              <a:rPr lang="en-US" altLang="en-US" sz="2400" dirty="0" smtClean="0">
                <a:solidFill>
                  <a:schemeClr val="bg1"/>
                </a:solidFill>
              </a:rPr>
              <a:t>ALL WP at Mercer classrooms are found in WP Connect (Banner Self-Service)</a:t>
            </a:r>
          </a:p>
          <a:p>
            <a:pPr>
              <a:buFont typeface="Wingdings" panose="05000000000000000000" pitchFamily="2" charset="2"/>
              <a:buChar char="v"/>
            </a:pPr>
            <a:r>
              <a:rPr lang="en-US" altLang="en-US" sz="2400" dirty="0" smtClean="0">
                <a:solidFill>
                  <a:schemeClr val="bg1"/>
                </a:solidFill>
              </a:rPr>
              <a:t>Click on the 5 digit CRN number and it will tell you the room location at Mercer</a:t>
            </a:r>
          </a:p>
          <a:p>
            <a:pPr>
              <a:buFont typeface="Wingdings" panose="05000000000000000000" pitchFamily="2" charset="2"/>
              <a:buChar char="v"/>
            </a:pPr>
            <a:r>
              <a:rPr lang="en-US" altLang="en-US" sz="2400" dirty="0" smtClean="0">
                <a:solidFill>
                  <a:schemeClr val="bg1"/>
                </a:solidFill>
              </a:rPr>
              <a:t>All Mercer classroom courses are either sections 78 and 79</a:t>
            </a:r>
          </a:p>
          <a:p>
            <a:pPr>
              <a:buFont typeface="Wingdings" panose="05000000000000000000" pitchFamily="2" charset="2"/>
              <a:buChar char="v"/>
            </a:pPr>
            <a:r>
              <a:rPr lang="en-US" altLang="en-US" sz="2400" dirty="0" smtClean="0">
                <a:solidFill>
                  <a:schemeClr val="bg1"/>
                </a:solidFill>
              </a:rPr>
              <a:t>Section 88 or 89 are on-line courses for Mercer students only </a:t>
            </a:r>
          </a:p>
          <a:p>
            <a:pPr>
              <a:buFont typeface="Wingdings" panose="05000000000000000000" pitchFamily="2" charset="2"/>
              <a:buChar char="v"/>
            </a:pPr>
            <a:r>
              <a:rPr lang="en-US" altLang="en-US" sz="2400" dirty="0" smtClean="0">
                <a:solidFill>
                  <a:schemeClr val="bg1"/>
                </a:solidFill>
              </a:rPr>
              <a:t>Section 80 classes are on-line courses open to all WPU students including  WPU at Mercer students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3329</TotalTime>
  <Words>699</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Bodoni MT</vt:lpstr>
      <vt:lpstr>Book Antiqua</vt:lpstr>
      <vt:lpstr>Calibri</vt:lpstr>
      <vt:lpstr>Cambria</vt:lpstr>
      <vt:lpstr>Gill Sans MT</vt:lpstr>
      <vt:lpstr>Trebuchet MS</vt:lpstr>
      <vt:lpstr>Verdana</vt:lpstr>
      <vt:lpstr>Wingdings</vt:lpstr>
      <vt:lpstr>Wingdings 2</vt:lpstr>
      <vt:lpstr>Parcel</vt:lpstr>
      <vt:lpstr>PowerPoint Presentation</vt:lpstr>
      <vt:lpstr>PowerPoint Presentation</vt:lpstr>
      <vt:lpstr>PowerPoint Presentation</vt:lpstr>
      <vt:lpstr>Our website: www.wpunj.edu/mercer</vt:lpstr>
      <vt:lpstr>WP Connect: Overview</vt:lpstr>
      <vt:lpstr>WP Connect: Log In</vt:lpstr>
      <vt:lpstr>WP COnnect</vt:lpstr>
      <vt:lpstr>Look Up Course Offerings</vt:lpstr>
      <vt:lpstr>Register for classes </vt:lpstr>
      <vt:lpstr>Course Details</vt:lpstr>
      <vt:lpstr>Transfer Info</vt:lpstr>
      <vt:lpstr>Degree Audit</vt:lpstr>
      <vt:lpstr>Additional Info</vt:lpstr>
      <vt:lpstr>World Language Requirement</vt:lpstr>
      <vt:lpstr>WP I.D. CARDS</vt:lpstr>
      <vt:lpstr>PowerPoint Presentation</vt:lpstr>
    </vt:vector>
  </TitlesOfParts>
  <Company>William Paterson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 WPUNJ</dc:creator>
  <cp:lastModifiedBy>McCann, Cindy</cp:lastModifiedBy>
  <cp:revision>241</cp:revision>
  <dcterms:created xsi:type="dcterms:W3CDTF">2010-06-08T12:23:33Z</dcterms:created>
  <dcterms:modified xsi:type="dcterms:W3CDTF">2023-07-26T17:44:26Z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-790750331</vt:i4>
  </property>
  <property fmtid="{D5CDD505-2E9C-101B-9397-08002B2CF9AE}" pid="3" name="_NewReviewCycle">
    <vt:lpwstr/>
  </property>
  <property fmtid="{D5CDD505-2E9C-101B-9397-08002B2CF9AE}" pid="4" name="_EmailSubject">
    <vt:lpwstr>WP at Mercer PowerPoint</vt:lpwstr>
  </property>
  <property fmtid="{D5CDD505-2E9C-101B-9397-08002B2CF9AE}" pid="5" name="_AuthorEmail">
    <vt:lpwstr>NOONANP@wpunj.edu</vt:lpwstr>
  </property>
  <property fmtid="{D5CDD505-2E9C-101B-9397-08002B2CF9AE}" pid="6" name="_AuthorEmailDisplayName">
    <vt:lpwstr>Noonan, Patrick</vt:lpwstr>
  </property>
</Properties>
</file>